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Telegraf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elegraf Light" panose="020B0604020202020204" charset="0"/>
      <p:regular r:id="rId19"/>
    </p:embeddedFont>
    <p:embeddedFont>
      <p:font typeface="Telegraf Medium" panose="020B0604020202020204" charset="0"/>
      <p:regular r:id="rId20"/>
    </p:embeddedFont>
    <p:embeddedFont>
      <p:font typeface="Telegraf Medium Bold" panose="020B0604020202020204" charset="0"/>
      <p:regular r:id="rId21"/>
    </p:embeddedFont>
    <p:embeddedFont>
      <p:font typeface="Telegraf Bol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svg"/><Relationship Id="rId4" Type="http://schemas.openxmlformats.org/officeDocument/2006/relationships/image" Target="../media/image8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3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91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13054" y="2400148"/>
            <a:ext cx="12661892" cy="4771390"/>
            <a:chOff x="0" y="0"/>
            <a:chExt cx="16882523" cy="6361853"/>
          </a:xfrm>
        </p:grpSpPr>
        <p:sp>
          <p:nvSpPr>
            <p:cNvPr id="3" name="TextBox 3"/>
            <p:cNvSpPr txBox="1"/>
            <p:nvPr/>
          </p:nvSpPr>
          <p:spPr>
            <a:xfrm>
              <a:off x="0" y="-209550"/>
              <a:ext cx="16882523" cy="5250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000"/>
                </a:lnSpc>
              </a:pPr>
              <a:r>
                <a:rPr lang="en-US" sz="10000" spc="-300" dirty="0">
                  <a:solidFill>
                    <a:srgbClr val="2B3044"/>
                  </a:solidFill>
                  <a:latin typeface="Telegraf Bold"/>
                </a:rPr>
                <a:t>Restitution du projet </a:t>
              </a:r>
              <a:r>
                <a:rPr lang="en-US" sz="10000" spc="-300" dirty="0" smtClean="0">
                  <a:solidFill>
                    <a:srgbClr val="2B3044"/>
                  </a:solidFill>
                  <a:latin typeface="Telegraf Bold"/>
                </a:rPr>
                <a:t>COPING </a:t>
              </a:r>
              <a:endParaRPr lang="en-US" sz="10000" spc="-300" dirty="0">
                <a:solidFill>
                  <a:srgbClr val="2B3044"/>
                </a:solidFill>
                <a:latin typeface="Telegraf Bold"/>
              </a:endParaRPr>
            </a:p>
            <a:p>
              <a:pPr marL="0" lvl="0" indent="0" algn="ctr">
                <a:lnSpc>
                  <a:spcPts val="4680"/>
                </a:lnSpc>
              </a:pPr>
              <a:r>
                <a:rPr lang="en-US" sz="3600" spc="-107" dirty="0">
                  <a:solidFill>
                    <a:srgbClr val="2B3044"/>
                  </a:solidFill>
                  <a:latin typeface="Telegraf Bold"/>
                </a:rPr>
                <a:t>(Covid Pandemic Institutional Management )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676053"/>
              <a:ext cx="16882523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510" r="1510"/>
          <a:stretch>
            <a:fillRect/>
          </a:stretch>
        </p:blipFill>
        <p:spPr>
          <a:xfrm>
            <a:off x="5867400" y="6984136"/>
            <a:ext cx="2133600" cy="220006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0" y="9172575"/>
            <a:ext cx="18288000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DAD9D8"/>
                </a:solidFill>
                <a:latin typeface="Telegraf Light"/>
              </a:rPr>
              <a:t>Ritchcard Bervin, Kevin Chueng Man Kam, Zoé Fourcade, Clément Gannac,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DAD9D8"/>
                </a:solidFill>
                <a:latin typeface="Telegraf Light"/>
              </a:rPr>
              <a:t>Louise Maire, Laura Martinet, Lorène Sassard  Josephine Vigouroux</a:t>
            </a:r>
          </a:p>
        </p:txBody>
      </p:sp>
      <p:sp>
        <p:nvSpPr>
          <p:cNvPr id="9" name="AutoShape 9"/>
          <p:cNvSpPr/>
          <p:nvPr/>
        </p:nvSpPr>
        <p:spPr>
          <a:xfrm>
            <a:off x="1028700" y="6828951"/>
            <a:ext cx="16230600" cy="0"/>
          </a:xfrm>
          <a:prstGeom prst="line">
            <a:avLst/>
          </a:prstGeom>
          <a:ln w="47625" cap="rnd">
            <a:solidFill>
              <a:srgbClr val="2B304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6972774"/>
            <a:ext cx="5255080" cy="21998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915400" y="5739732"/>
            <a:ext cx="6387892" cy="9553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52192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86853" y="6716687"/>
            <a:ext cx="2658021" cy="25130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435219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88882" y="3124774"/>
            <a:ext cx="3921098" cy="37072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8804" y="0"/>
            <a:ext cx="2631176" cy="24876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664422"/>
            <a:ext cx="1985596" cy="187729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86607" y="2057400"/>
            <a:ext cx="8131171" cy="4556125"/>
            <a:chOff x="0" y="0"/>
            <a:chExt cx="10841561" cy="607483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71450"/>
              <a:ext cx="10841561" cy="5293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0400"/>
                </a:lnSpc>
              </a:pPr>
              <a:r>
                <a:rPr lang="en-US" sz="8000" spc="-240" dirty="0">
                  <a:solidFill>
                    <a:srgbClr val="363B58"/>
                  </a:solidFill>
                  <a:latin typeface="Telegraf Bold"/>
                </a:rPr>
                <a:t>Les solutions mises en lumière  lors du RETEX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389033"/>
              <a:ext cx="10841561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174094"/>
            <a:ext cx="6387892" cy="3414943"/>
            <a:chOff x="0" y="-19051"/>
            <a:chExt cx="8517189" cy="455325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9051"/>
              <a:ext cx="8517189" cy="585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00"/>
                </a:lnSpc>
              </a:pPr>
              <a:r>
                <a:rPr lang="en-US" sz="3600" spc="-89" dirty="0">
                  <a:solidFill>
                    <a:srgbClr val="7F91B9"/>
                  </a:solidFill>
                  <a:latin typeface="Telegraf Bold Bold"/>
                </a:rPr>
                <a:t>Pilotage de crise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23789"/>
              <a:ext cx="8517189" cy="3710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Fluidification des rapports hiérarchiques et accélération de la prise de décision​</a:t>
              </a:r>
            </a:p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Le changement s’est imposé, adaptations au jour le jour facilitées par des moyens accrus​</a:t>
              </a:r>
            </a:p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Efficacité managériale : cellules de crise, réunions de crise et comités de pilotage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15188" y="3336084"/>
            <a:ext cx="1455368" cy="118546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9144000" y="6041244"/>
            <a:ext cx="6387892" cy="3414943"/>
            <a:chOff x="0" y="-19051"/>
            <a:chExt cx="8517189" cy="455325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19051"/>
              <a:ext cx="8517189" cy="585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00"/>
                </a:lnSpc>
              </a:pPr>
              <a:r>
                <a:rPr lang="en-US" sz="3600" spc="-89" dirty="0">
                  <a:solidFill>
                    <a:srgbClr val="7F91B9"/>
                  </a:solidFill>
                  <a:latin typeface="Telegraf Bold Bold"/>
                </a:rPr>
                <a:t>Communication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23789"/>
              <a:ext cx="8517189" cy="3710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Communications officielles des CHU jugées pertinentes, multiplicité des </a:t>
              </a:r>
              <a:r>
                <a:rPr lang="en-US" sz="2400" dirty="0" smtClean="0">
                  <a:solidFill>
                    <a:srgbClr val="000000"/>
                  </a:solidFill>
                  <a:latin typeface="Telegraf Medium"/>
                </a:rPr>
                <a:t>supports</a:t>
              </a:r>
            </a:p>
            <a:p>
              <a:pPr marL="474979" lvl="1" indent="-237490">
                <a:lnSpc>
                  <a:spcPts val="3079"/>
                </a:lnSpc>
                <a:buFont typeface="Arial"/>
                <a:buChar char="•"/>
              </a:pPr>
              <a:endParaRPr lang="en-US" sz="2400" dirty="0">
                <a:solidFill>
                  <a:srgbClr val="000000"/>
                </a:solidFill>
                <a:latin typeface="Telegraf Medium"/>
              </a:endParaRPr>
            </a:p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Davantage d'écoute et capacité des équipes à se coordonner</a:t>
              </a:r>
              <a:r>
                <a:rPr lang="en-US" sz="1400" dirty="0">
                  <a:solidFill>
                    <a:srgbClr val="000000"/>
                  </a:solidFill>
                  <a:latin typeface="Arimo"/>
                </a:rPr>
                <a:t> : hotline d’écoute, groupes WhatsApp, réunions informelles ​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50739" y="6642100"/>
            <a:ext cx="1384264" cy="1396964"/>
          </a:xfrm>
          <a:prstGeom prst="rect">
            <a:avLst/>
          </a:prstGeom>
        </p:spPr>
      </p:pic>
      <p:sp>
        <p:nvSpPr>
          <p:cNvPr id="20" name="AutoShape 2"/>
          <p:cNvSpPr/>
          <p:nvPr/>
        </p:nvSpPr>
        <p:spPr>
          <a:xfrm>
            <a:off x="9127901" y="5771333"/>
            <a:ext cx="6387892" cy="9553"/>
          </a:xfrm>
          <a:prstGeom prst="rect">
            <a:avLst/>
          </a:prstGeom>
          <a:solidFill>
            <a:srgbClr val="000000"/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33" b="773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1543" y="-167642"/>
            <a:ext cx="7719332" cy="10699570"/>
            <a:chOff x="0" y="0"/>
            <a:chExt cx="8663672" cy="120084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518893" cy="11863716"/>
            </a:xfrm>
            <a:custGeom>
              <a:avLst/>
              <a:gdLst/>
              <a:ahLst/>
              <a:cxnLst/>
              <a:rect l="l" t="t" r="r" b="b"/>
              <a:pathLst>
                <a:path w="8518893" h="11863716">
                  <a:moveTo>
                    <a:pt x="0" y="0"/>
                  </a:moveTo>
                  <a:lnTo>
                    <a:pt x="8518893" y="0"/>
                  </a:lnTo>
                  <a:lnTo>
                    <a:pt x="8518893" y="11863716"/>
                  </a:lnTo>
                  <a:lnTo>
                    <a:pt x="0" y="11863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663673" cy="12008496"/>
            </a:xfrm>
            <a:custGeom>
              <a:avLst/>
              <a:gdLst/>
              <a:ahLst/>
              <a:cxnLst/>
              <a:rect l="l" t="t" r="r" b="b"/>
              <a:pathLst>
                <a:path w="8663673" h="12008496">
                  <a:moveTo>
                    <a:pt x="8518892" y="11863716"/>
                  </a:moveTo>
                  <a:lnTo>
                    <a:pt x="8663673" y="11863716"/>
                  </a:lnTo>
                  <a:lnTo>
                    <a:pt x="8663673" y="12008496"/>
                  </a:lnTo>
                  <a:lnTo>
                    <a:pt x="8518892" y="12008496"/>
                  </a:lnTo>
                  <a:lnTo>
                    <a:pt x="8518892" y="118637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863716"/>
                  </a:lnTo>
                  <a:lnTo>
                    <a:pt x="0" y="11863716"/>
                  </a:lnTo>
                  <a:lnTo>
                    <a:pt x="0" y="144780"/>
                  </a:lnTo>
                  <a:close/>
                  <a:moveTo>
                    <a:pt x="0" y="11863716"/>
                  </a:moveTo>
                  <a:lnTo>
                    <a:pt x="144780" y="11863716"/>
                  </a:lnTo>
                  <a:lnTo>
                    <a:pt x="144780" y="12008496"/>
                  </a:lnTo>
                  <a:lnTo>
                    <a:pt x="0" y="12008496"/>
                  </a:lnTo>
                  <a:lnTo>
                    <a:pt x="0" y="11863716"/>
                  </a:lnTo>
                  <a:close/>
                  <a:moveTo>
                    <a:pt x="8518892" y="144780"/>
                  </a:moveTo>
                  <a:lnTo>
                    <a:pt x="8663673" y="144780"/>
                  </a:lnTo>
                  <a:lnTo>
                    <a:pt x="8663673" y="11863716"/>
                  </a:lnTo>
                  <a:lnTo>
                    <a:pt x="8518892" y="11863716"/>
                  </a:lnTo>
                  <a:lnTo>
                    <a:pt x="8518892" y="144780"/>
                  </a:lnTo>
                  <a:close/>
                  <a:moveTo>
                    <a:pt x="144780" y="11863716"/>
                  </a:moveTo>
                  <a:lnTo>
                    <a:pt x="8518892" y="11863716"/>
                  </a:lnTo>
                  <a:lnTo>
                    <a:pt x="8518892" y="12008496"/>
                  </a:lnTo>
                  <a:lnTo>
                    <a:pt x="144780" y="12008496"/>
                  </a:lnTo>
                  <a:lnTo>
                    <a:pt x="144780" y="11863716"/>
                  </a:lnTo>
                  <a:close/>
                  <a:moveTo>
                    <a:pt x="8518892" y="0"/>
                  </a:moveTo>
                  <a:lnTo>
                    <a:pt x="8663673" y="0"/>
                  </a:lnTo>
                  <a:lnTo>
                    <a:pt x="8663673" y="144780"/>
                  </a:lnTo>
                  <a:lnTo>
                    <a:pt x="8518892" y="144780"/>
                  </a:lnTo>
                  <a:lnTo>
                    <a:pt x="85188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518892" y="0"/>
                  </a:lnTo>
                  <a:lnTo>
                    <a:pt x="85188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F91B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1940739" y="2012384"/>
            <a:ext cx="5485458" cy="4672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90"/>
              </a:lnSpc>
            </a:pPr>
            <a:r>
              <a:rPr lang="en-US" sz="6993" spc="-209" dirty="0">
                <a:solidFill>
                  <a:srgbClr val="7F91B9"/>
                </a:solidFill>
                <a:latin typeface="Telegraf Bold"/>
              </a:rPr>
              <a:t>MERCI POUR VOTRE ATTENTION </a:t>
            </a:r>
          </a:p>
        </p:txBody>
      </p:sp>
      <p:sp>
        <p:nvSpPr>
          <p:cNvPr id="6" name="AutoShape 6"/>
          <p:cNvSpPr/>
          <p:nvPr/>
        </p:nvSpPr>
        <p:spPr>
          <a:xfrm>
            <a:off x="12045519" y="6885365"/>
            <a:ext cx="5275897" cy="0"/>
          </a:xfrm>
          <a:prstGeom prst="line">
            <a:avLst/>
          </a:prstGeom>
          <a:ln w="47625" cap="rnd">
            <a:solidFill>
              <a:srgbClr val="7F91B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814757" y="7274813"/>
            <a:ext cx="3737421" cy="25958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b="154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36061" y="-167642"/>
            <a:ext cx="7494814" cy="10699570"/>
            <a:chOff x="0" y="0"/>
            <a:chExt cx="8411688" cy="12008496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8266909" cy="11863716"/>
            </a:xfrm>
            <a:custGeom>
              <a:avLst/>
              <a:gdLst/>
              <a:ahLst/>
              <a:cxnLst/>
              <a:rect l="l" t="t" r="r" b="b"/>
              <a:pathLst>
                <a:path w="8266909" h="11863716">
                  <a:moveTo>
                    <a:pt x="0" y="0"/>
                  </a:moveTo>
                  <a:lnTo>
                    <a:pt x="8266909" y="0"/>
                  </a:lnTo>
                  <a:lnTo>
                    <a:pt x="8266909" y="11863716"/>
                  </a:lnTo>
                  <a:lnTo>
                    <a:pt x="0" y="118637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411688" cy="12008496"/>
            </a:xfrm>
            <a:custGeom>
              <a:avLst/>
              <a:gdLst/>
              <a:ahLst/>
              <a:cxnLst/>
              <a:rect l="l" t="t" r="r" b="b"/>
              <a:pathLst>
                <a:path w="8411688" h="12008496">
                  <a:moveTo>
                    <a:pt x="8266909" y="11863716"/>
                  </a:moveTo>
                  <a:lnTo>
                    <a:pt x="8411688" y="11863716"/>
                  </a:lnTo>
                  <a:lnTo>
                    <a:pt x="8411688" y="12008496"/>
                  </a:lnTo>
                  <a:lnTo>
                    <a:pt x="8266909" y="12008496"/>
                  </a:lnTo>
                  <a:lnTo>
                    <a:pt x="8266909" y="118637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863716"/>
                  </a:lnTo>
                  <a:lnTo>
                    <a:pt x="0" y="11863716"/>
                  </a:lnTo>
                  <a:lnTo>
                    <a:pt x="0" y="144780"/>
                  </a:lnTo>
                  <a:close/>
                  <a:moveTo>
                    <a:pt x="0" y="11863716"/>
                  </a:moveTo>
                  <a:lnTo>
                    <a:pt x="144780" y="11863716"/>
                  </a:lnTo>
                  <a:lnTo>
                    <a:pt x="144780" y="12008496"/>
                  </a:lnTo>
                  <a:lnTo>
                    <a:pt x="0" y="12008496"/>
                  </a:lnTo>
                  <a:lnTo>
                    <a:pt x="0" y="11863716"/>
                  </a:lnTo>
                  <a:close/>
                  <a:moveTo>
                    <a:pt x="8266909" y="144780"/>
                  </a:moveTo>
                  <a:lnTo>
                    <a:pt x="8411688" y="144780"/>
                  </a:lnTo>
                  <a:lnTo>
                    <a:pt x="8411688" y="11863716"/>
                  </a:lnTo>
                  <a:lnTo>
                    <a:pt x="8266909" y="11863716"/>
                  </a:lnTo>
                  <a:lnTo>
                    <a:pt x="8266909" y="144780"/>
                  </a:lnTo>
                  <a:close/>
                  <a:moveTo>
                    <a:pt x="144780" y="11863716"/>
                  </a:moveTo>
                  <a:lnTo>
                    <a:pt x="8266909" y="11863716"/>
                  </a:lnTo>
                  <a:lnTo>
                    <a:pt x="8266909" y="12008496"/>
                  </a:lnTo>
                  <a:lnTo>
                    <a:pt x="144780" y="12008496"/>
                  </a:lnTo>
                  <a:lnTo>
                    <a:pt x="144780" y="11863716"/>
                  </a:lnTo>
                  <a:close/>
                  <a:moveTo>
                    <a:pt x="8266909" y="0"/>
                  </a:moveTo>
                  <a:lnTo>
                    <a:pt x="8411688" y="0"/>
                  </a:lnTo>
                  <a:lnTo>
                    <a:pt x="8411688" y="144780"/>
                  </a:lnTo>
                  <a:lnTo>
                    <a:pt x="8266909" y="144780"/>
                  </a:lnTo>
                  <a:lnTo>
                    <a:pt x="826690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8266909" y="0"/>
                  </a:lnTo>
                  <a:lnTo>
                    <a:pt x="826690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F91B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1332777" y="3718325"/>
            <a:ext cx="6945934" cy="3590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8851" lvl="1" indent="-309426">
              <a:lnSpc>
                <a:spcPts val="4012"/>
              </a:lnSpc>
              <a:buFont typeface="Arial"/>
              <a:buChar char="•"/>
            </a:pPr>
            <a:r>
              <a:rPr lang="en-US" sz="3600" dirty="0">
                <a:solidFill>
                  <a:srgbClr val="363B58"/>
                </a:solidFill>
                <a:latin typeface="Telegraf Medium"/>
              </a:rPr>
              <a:t>La méthodologie de l'enquête et du </a:t>
            </a:r>
            <a:r>
              <a:rPr lang="en-US" sz="3600" dirty="0" smtClean="0">
                <a:solidFill>
                  <a:srgbClr val="363B58"/>
                </a:solidFill>
                <a:latin typeface="Telegraf Medium"/>
              </a:rPr>
              <a:t>RETEX</a:t>
            </a:r>
          </a:p>
          <a:p>
            <a:pPr marL="618851" lvl="1" indent="-309426">
              <a:lnSpc>
                <a:spcPts val="4012"/>
              </a:lnSpc>
              <a:buFont typeface="Arial"/>
              <a:buChar char="•"/>
            </a:pPr>
            <a:endParaRPr lang="en-US" sz="3600" dirty="0">
              <a:solidFill>
                <a:srgbClr val="363B58"/>
              </a:solidFill>
              <a:latin typeface="Telegraf Medium"/>
            </a:endParaRPr>
          </a:p>
          <a:p>
            <a:pPr marL="618851" lvl="1" indent="-309426">
              <a:lnSpc>
                <a:spcPts val="4012"/>
              </a:lnSpc>
              <a:buFont typeface="Arial"/>
              <a:buChar char="•"/>
            </a:pPr>
            <a:r>
              <a:rPr lang="en-US" sz="3600" dirty="0">
                <a:solidFill>
                  <a:srgbClr val="363B58"/>
                </a:solidFill>
                <a:latin typeface="Telegraf Medium"/>
              </a:rPr>
              <a:t>Les difficultés mises en lumière lors du </a:t>
            </a:r>
            <a:r>
              <a:rPr lang="en-US" sz="3600" dirty="0" smtClean="0">
                <a:solidFill>
                  <a:srgbClr val="363B58"/>
                </a:solidFill>
                <a:latin typeface="Telegraf Medium"/>
              </a:rPr>
              <a:t>RETEX</a:t>
            </a:r>
          </a:p>
          <a:p>
            <a:pPr marL="618851" lvl="1" indent="-309426">
              <a:lnSpc>
                <a:spcPts val="4012"/>
              </a:lnSpc>
              <a:buFont typeface="Arial"/>
              <a:buChar char="•"/>
            </a:pPr>
            <a:endParaRPr lang="en-US" sz="3600" dirty="0">
              <a:solidFill>
                <a:srgbClr val="363B58"/>
              </a:solidFill>
              <a:latin typeface="Telegraf Medium"/>
            </a:endParaRPr>
          </a:p>
          <a:p>
            <a:pPr marL="618851" lvl="1" indent="-309426">
              <a:lnSpc>
                <a:spcPts val="4012"/>
              </a:lnSpc>
              <a:buFont typeface="Arial"/>
              <a:buChar char="•"/>
            </a:pPr>
            <a:r>
              <a:rPr lang="en-US" sz="3600" dirty="0">
                <a:solidFill>
                  <a:srgbClr val="363B58"/>
                </a:solidFill>
                <a:latin typeface="Telegraf Medium"/>
              </a:rPr>
              <a:t>Les </a:t>
            </a:r>
            <a:r>
              <a:rPr lang="en-US" sz="3600" dirty="0" smtClean="0">
                <a:solidFill>
                  <a:srgbClr val="363B58"/>
                </a:solidFill>
                <a:latin typeface="Telegraf Medium"/>
              </a:rPr>
              <a:t>solutions</a:t>
            </a:r>
            <a:endParaRPr lang="en-US" sz="3600" dirty="0">
              <a:solidFill>
                <a:srgbClr val="363B58"/>
              </a:solidFill>
              <a:latin typeface="Telegraf Medium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470946" y="7908514"/>
            <a:ext cx="1706639" cy="16682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805744" y="8348457"/>
            <a:ext cx="2453556" cy="107064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940739" y="2210329"/>
            <a:ext cx="5485458" cy="120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090"/>
              </a:lnSpc>
            </a:pPr>
            <a:r>
              <a:rPr lang="en-US" sz="6993" spc="-209" dirty="0">
                <a:solidFill>
                  <a:srgbClr val="7F91B9"/>
                </a:solidFill>
                <a:latin typeface="Telegraf Bold"/>
              </a:rPr>
              <a:t>SOMMAIRE</a:t>
            </a:r>
          </a:p>
        </p:txBody>
      </p:sp>
      <p:sp>
        <p:nvSpPr>
          <p:cNvPr id="9" name="AutoShape 9"/>
          <p:cNvSpPr/>
          <p:nvPr/>
        </p:nvSpPr>
        <p:spPr>
          <a:xfrm>
            <a:off x="11940739" y="3395133"/>
            <a:ext cx="5066336" cy="0"/>
          </a:xfrm>
          <a:prstGeom prst="line">
            <a:avLst/>
          </a:prstGeom>
          <a:ln w="47625" cap="rnd">
            <a:solidFill>
              <a:srgbClr val="7F91B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33" b="773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13874"/>
            <a:ext cx="18288000" cy="2745155"/>
            <a:chOff x="0" y="0"/>
            <a:chExt cx="24384000" cy="3660207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3660207"/>
            </a:xfrm>
            <a:prstGeom prst="rect">
              <a:avLst/>
            </a:prstGeom>
            <a:solidFill>
              <a:srgbClr val="7F91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057947" y="768696"/>
              <a:ext cx="20268107" cy="896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40"/>
                </a:lnSpc>
              </a:pPr>
              <a:r>
                <a:rPr lang="en-US" sz="4400" spc="-132" dirty="0">
                  <a:solidFill>
                    <a:srgbClr val="DAD9D8"/>
                  </a:solidFill>
                  <a:latin typeface="Telegraf Bold"/>
                </a:rPr>
                <a:t>La méthodologie de l'enquête et du RETEX 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9686451"/>
            <a:ext cx="16230600" cy="0"/>
          </a:xfrm>
          <a:prstGeom prst="line">
            <a:avLst/>
          </a:prstGeom>
          <a:ln w="47625" cap="rnd">
            <a:solidFill>
              <a:srgbClr val="DAD9D8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4352192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6611" y="-567542"/>
            <a:ext cx="4352192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86853" y="6716687"/>
            <a:ext cx="2658021" cy="25130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73697" y="3696658"/>
            <a:ext cx="2658021" cy="25130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8804" y="0"/>
            <a:ext cx="2631176" cy="248765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86607" y="2210784"/>
            <a:ext cx="8313940" cy="4431316"/>
            <a:chOff x="0" y="204512"/>
            <a:chExt cx="11085253" cy="5908421"/>
          </a:xfrm>
        </p:grpSpPr>
        <p:sp>
          <p:nvSpPr>
            <p:cNvPr id="8" name="TextBox 8"/>
            <p:cNvSpPr txBox="1"/>
            <p:nvPr/>
          </p:nvSpPr>
          <p:spPr>
            <a:xfrm>
              <a:off x="243692" y="204512"/>
              <a:ext cx="10841561" cy="5331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0400"/>
                </a:lnSpc>
              </a:pPr>
              <a:r>
                <a:rPr lang="en-US" sz="8000" spc="-240" dirty="0">
                  <a:solidFill>
                    <a:srgbClr val="363B58"/>
                  </a:solidFill>
                  <a:latin typeface="Telegraf Bold"/>
                </a:rPr>
                <a:t>La méthodologie  de l'enquête et du RETEX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427133"/>
              <a:ext cx="10841561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63000" y="7155846"/>
            <a:ext cx="6217338" cy="2450017"/>
            <a:chOff x="-550349" y="139242"/>
            <a:chExt cx="8289783" cy="3266690"/>
          </a:xfrm>
        </p:grpSpPr>
        <p:sp>
          <p:nvSpPr>
            <p:cNvPr id="11" name="TextBox 11"/>
            <p:cNvSpPr txBox="1"/>
            <p:nvPr/>
          </p:nvSpPr>
          <p:spPr>
            <a:xfrm>
              <a:off x="-550349" y="139242"/>
              <a:ext cx="7739434" cy="563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98"/>
                </a:lnSpc>
              </a:pPr>
              <a:r>
                <a:rPr lang="en-US" sz="2726" spc="-81" dirty="0">
                  <a:solidFill>
                    <a:srgbClr val="7F91B9"/>
                  </a:solidFill>
                  <a:latin typeface="Telegraf Bold Bold"/>
                </a:rPr>
                <a:t>Notre plus value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12114"/>
              <a:ext cx="7739434" cy="23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606" lvl="1" indent="-215803">
                <a:lnSpc>
                  <a:spcPts val="2798"/>
                </a:lnSpc>
                <a:buFont typeface="Arial"/>
                <a:buChar char="•"/>
              </a:pPr>
              <a:r>
                <a:rPr lang="en-US" sz="2000" dirty="0" smtClean="0">
                  <a:solidFill>
                    <a:srgbClr val="000000"/>
                  </a:solidFill>
                  <a:latin typeface="Telegraf Medium"/>
                </a:rPr>
                <a:t>Rapport enrichi</a:t>
              </a:r>
              <a:r>
                <a:rPr lang="en-US" sz="2000" dirty="0">
                  <a:solidFill>
                    <a:srgbClr val="000000"/>
                  </a:solidFill>
                  <a:latin typeface="Telegraf Medium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Telegraf Medium"/>
                </a:rPr>
                <a:t>grâce à la mobilization de la littérature scientifique =&gt; </a:t>
              </a:r>
              <a:r>
                <a:rPr lang="en-US" sz="2000" dirty="0" smtClean="0">
                  <a:solidFill>
                    <a:srgbClr val="000000"/>
                  </a:solidFill>
                  <a:latin typeface="Telegraf Medium"/>
                </a:rPr>
                <a:t>diagnostic mis en perspective et propositions d’améliorations </a:t>
              </a:r>
              <a:r>
                <a:rPr lang="en-US" sz="2000" dirty="0">
                  <a:solidFill>
                    <a:srgbClr val="000000"/>
                  </a:solidFill>
                  <a:latin typeface="Telegraf Medium"/>
                </a:rPr>
                <a:t>organisationnelles</a:t>
              </a:r>
              <a:r>
                <a:rPr lang="en-US" sz="1999" dirty="0">
                  <a:solidFill>
                    <a:srgbClr val="000000"/>
                  </a:solidFill>
                  <a:latin typeface="Telegraf Medium"/>
                </a:rPr>
                <a:t>.</a:t>
              </a:r>
            </a:p>
            <a:p>
              <a:pPr>
                <a:lnSpc>
                  <a:spcPts val="2798"/>
                </a:lnSpc>
              </a:pPr>
              <a:endParaRPr lang="en-US" sz="1999" dirty="0">
                <a:solidFill>
                  <a:srgbClr val="000000"/>
                </a:solidFill>
                <a:latin typeface="Telegraf Medium"/>
              </a:endParaRPr>
            </a:p>
          </p:txBody>
        </p:sp>
      </p:grpSp>
      <p:sp>
        <p:nvSpPr>
          <p:cNvPr id="13" name="AutoShape 13"/>
          <p:cNvSpPr/>
          <p:nvPr/>
        </p:nvSpPr>
        <p:spPr>
          <a:xfrm>
            <a:off x="8884104" y="6871493"/>
            <a:ext cx="6387892" cy="9553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72711" y="2020537"/>
            <a:ext cx="1626587" cy="13899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72711" y="4684632"/>
            <a:ext cx="1988493" cy="1247328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8439045" y="1324402"/>
            <a:ext cx="7061750" cy="5599125"/>
            <a:chOff x="0" y="-9525"/>
            <a:chExt cx="7953858" cy="660305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9525"/>
              <a:ext cx="7739434" cy="1071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98"/>
                </a:lnSpc>
              </a:pPr>
              <a:r>
                <a:rPr lang="en-US" sz="2726" spc="-81" dirty="0">
                  <a:solidFill>
                    <a:srgbClr val="7F91B9"/>
                  </a:solidFill>
                  <a:latin typeface="Telegraf Bold Bold"/>
                </a:rPr>
                <a:t>Une démarche d'enquête qualitative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14424" y="665162"/>
              <a:ext cx="7739434" cy="5928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606" lvl="1" indent="-215803">
                <a:lnSpc>
                  <a:spcPts val="2798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Réalisation  d'entretiens menés auprès des professionnels des groupes hospitaliers</a:t>
              </a:r>
              <a:r>
                <a:rPr lang="en-US" sz="2400" dirty="0" smtClean="0">
                  <a:solidFill>
                    <a:srgbClr val="000000"/>
                  </a:solidFill>
                  <a:latin typeface="Telegraf Medium"/>
                </a:rPr>
                <a:t>.</a:t>
              </a:r>
            </a:p>
            <a:p>
              <a:pPr marL="431606" lvl="1" indent="-215803">
                <a:lnSpc>
                  <a:spcPts val="2798"/>
                </a:lnSpc>
                <a:buFont typeface="Arial"/>
                <a:buChar char="•"/>
              </a:pPr>
              <a:endParaRPr lang="en-US" sz="2400" dirty="0">
                <a:solidFill>
                  <a:srgbClr val="000000"/>
                </a:solidFill>
                <a:latin typeface="Telegraf Medium"/>
              </a:endParaRPr>
            </a:p>
            <a:p>
              <a:pPr marL="431606" lvl="1" indent="-215803">
                <a:lnSpc>
                  <a:spcPts val="2798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 Bold"/>
                </a:rPr>
                <a:t>Etape 1 </a:t>
              </a: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: Prise de contact et </a:t>
              </a:r>
              <a:r>
                <a:rPr lang="en-US" sz="2400" dirty="0" smtClean="0">
                  <a:solidFill>
                    <a:srgbClr val="000000"/>
                  </a:solidFill>
                  <a:latin typeface="Telegraf Medium"/>
                </a:rPr>
                <a:t>réalisation </a:t>
              </a:r>
              <a:r>
                <a:rPr lang="en-US" sz="2400" dirty="0" smtClean="0">
                  <a:solidFill>
                    <a:srgbClr val="000000"/>
                  </a:solidFill>
                  <a:latin typeface="Telegraf Medium"/>
                </a:rPr>
                <a:t>des entretiens en </a:t>
              </a: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visioconférence.</a:t>
              </a:r>
            </a:p>
            <a:p>
              <a:pPr marL="863213" lvl="2" indent="-287738">
                <a:lnSpc>
                  <a:spcPts val="2798"/>
                </a:lnSpc>
                <a:buFont typeface="Arial"/>
                <a:buChar char="⚬"/>
              </a:pPr>
              <a:r>
                <a:rPr lang="en-US" sz="2400" dirty="0" smtClean="0">
                  <a:solidFill>
                    <a:srgbClr val="000000"/>
                  </a:solidFill>
                  <a:latin typeface="Telegraf Medium"/>
                </a:rPr>
                <a:t>1er entretien </a:t>
              </a: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axé sur les problèmes rencontrés durant la </a:t>
              </a:r>
              <a:r>
                <a:rPr lang="en-US" sz="2400" dirty="0" smtClean="0">
                  <a:solidFill>
                    <a:srgbClr val="000000"/>
                  </a:solidFill>
                  <a:latin typeface="Telegraf Medium"/>
                </a:rPr>
                <a:t>1ère </a:t>
              </a: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vague</a:t>
              </a:r>
            </a:p>
            <a:p>
              <a:pPr marL="863213" lvl="2" indent="-287738">
                <a:lnSpc>
                  <a:spcPts val="2798"/>
                </a:lnSpc>
                <a:buFont typeface="Arial"/>
                <a:buChar char="⚬"/>
              </a:pPr>
              <a:r>
                <a:rPr lang="en-US" sz="2400" dirty="0" smtClean="0">
                  <a:solidFill>
                    <a:srgbClr val="000000"/>
                  </a:solidFill>
                  <a:latin typeface="Telegraf Medium"/>
                </a:rPr>
                <a:t>2</a:t>
              </a:r>
              <a:r>
                <a:rPr lang="en-US" sz="2400" baseline="30000" dirty="0" smtClean="0">
                  <a:solidFill>
                    <a:srgbClr val="000000"/>
                  </a:solidFill>
                  <a:latin typeface="Telegraf Medium"/>
                </a:rPr>
                <a:t>nd</a:t>
              </a:r>
              <a:r>
                <a:rPr lang="en-US" sz="2400" dirty="0" smtClean="0">
                  <a:solidFill>
                    <a:srgbClr val="000000"/>
                  </a:solidFill>
                  <a:latin typeface="Telegraf Medium"/>
                </a:rPr>
                <a:t> entretien </a:t>
              </a: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centré sur les solutions mises en oeuvre pour gérer la crise</a:t>
              </a:r>
              <a:r>
                <a:rPr lang="en-US" sz="2400" dirty="0" smtClean="0">
                  <a:solidFill>
                    <a:srgbClr val="000000"/>
                  </a:solidFill>
                  <a:latin typeface="Telegraf Medium"/>
                </a:rPr>
                <a:t>.</a:t>
              </a:r>
            </a:p>
            <a:p>
              <a:pPr marL="863213" lvl="2" indent="-287738">
                <a:lnSpc>
                  <a:spcPts val="2798"/>
                </a:lnSpc>
                <a:buFont typeface="Arial"/>
                <a:buChar char="⚬"/>
              </a:pPr>
              <a:endParaRPr lang="en-US" sz="2400" dirty="0">
                <a:solidFill>
                  <a:srgbClr val="000000"/>
                </a:solidFill>
                <a:latin typeface="Telegraf Medium"/>
              </a:endParaRPr>
            </a:p>
            <a:p>
              <a:pPr marL="431606" lvl="1" indent="-215803">
                <a:lnSpc>
                  <a:spcPts val="2798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 Bold"/>
                </a:rPr>
                <a:t>Etape 2 </a:t>
              </a: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:  Retranscription et anonymisation.</a:t>
              </a:r>
            </a:p>
            <a:p>
              <a:pPr marL="431607" lvl="1" indent="-215803">
                <a:lnSpc>
                  <a:spcPts val="2798"/>
                </a:lnSpc>
                <a:buFont typeface="Arial"/>
                <a:buChar char="•"/>
              </a:pPr>
              <a:endParaRPr lang="en-US" sz="2400" dirty="0" smtClean="0">
                <a:solidFill>
                  <a:srgbClr val="000000"/>
                </a:solidFill>
                <a:latin typeface="Telegraf Medium"/>
              </a:endParaRPr>
            </a:p>
            <a:p>
              <a:pPr marL="431607" lvl="1" indent="-215803">
                <a:lnSpc>
                  <a:spcPts val="2798"/>
                </a:lnSpc>
                <a:buFont typeface="Arial"/>
                <a:buChar char="•"/>
              </a:pPr>
              <a:r>
                <a:rPr lang="en-US" sz="2400" dirty="0" smtClean="0">
                  <a:solidFill>
                    <a:srgbClr val="000000"/>
                  </a:solidFill>
                  <a:latin typeface="Telegraf Medium"/>
                </a:rPr>
                <a:t>Structuration </a:t>
              </a: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des entretiens pour en faire ressortir les tendances principales.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572103" y="6871493"/>
            <a:ext cx="1427802" cy="13581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60" b="1540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13874"/>
            <a:ext cx="18288000" cy="2745155"/>
            <a:chOff x="0" y="0"/>
            <a:chExt cx="24384000" cy="3660207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3660207"/>
            </a:xfrm>
            <a:prstGeom prst="rect">
              <a:avLst/>
            </a:prstGeom>
            <a:solidFill>
              <a:srgbClr val="7F91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2057947" y="768696"/>
              <a:ext cx="20268107" cy="896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40"/>
                </a:lnSpc>
              </a:pPr>
              <a:r>
                <a:rPr lang="en-US" sz="4400" spc="-132" dirty="0">
                  <a:solidFill>
                    <a:srgbClr val="DAD9D8"/>
                  </a:solidFill>
                  <a:latin typeface="Telegraf Bold"/>
                </a:rPr>
                <a:t>Les difficultés mises en lumière lors du RETEX 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9638826"/>
            <a:ext cx="16230600" cy="0"/>
          </a:xfrm>
          <a:prstGeom prst="line">
            <a:avLst/>
          </a:prstGeom>
          <a:ln w="47625" cap="rnd">
            <a:solidFill>
              <a:srgbClr val="DAD9D8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48201" y="4370816"/>
            <a:ext cx="6387892" cy="955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8911463" y="9231335"/>
            <a:ext cx="6387892" cy="9553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52192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88882" y="3124774"/>
            <a:ext cx="3921098" cy="37072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8804" y="0"/>
            <a:ext cx="2631176" cy="2487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664422"/>
            <a:ext cx="1985596" cy="187729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68403" y="1243829"/>
            <a:ext cx="7636901" cy="5908675"/>
            <a:chOff x="0" y="0"/>
            <a:chExt cx="10182534" cy="7878233"/>
          </a:xfrm>
        </p:grpSpPr>
        <p:sp>
          <p:nvSpPr>
            <p:cNvPr id="9" name="TextBox 9"/>
            <p:cNvSpPr txBox="1"/>
            <p:nvPr/>
          </p:nvSpPr>
          <p:spPr>
            <a:xfrm>
              <a:off x="0" y="-171450"/>
              <a:ext cx="10182534" cy="7097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0400"/>
                </a:lnSpc>
              </a:pPr>
              <a:r>
                <a:rPr lang="en-US" sz="8000" spc="-240" dirty="0">
                  <a:solidFill>
                    <a:srgbClr val="363B58"/>
                  </a:solidFill>
                  <a:latin typeface="Telegraf Bold"/>
                </a:rPr>
                <a:t>Les difficultés mises en lumière  lors du RETEX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192433"/>
              <a:ext cx="10182534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4352192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86853" y="6716687"/>
            <a:ext cx="2658021" cy="25130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13323" y="1243829"/>
            <a:ext cx="1165714" cy="12142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36093" y="5095755"/>
            <a:ext cx="1765102" cy="956364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8913811" y="5095755"/>
            <a:ext cx="5774869" cy="5207441"/>
            <a:chOff x="0" y="0"/>
            <a:chExt cx="7699825" cy="694325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0"/>
              <a:ext cx="7699825" cy="984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780"/>
                </a:lnSpc>
              </a:pPr>
              <a:r>
                <a:rPr lang="en-US" sz="3200" spc="-75" dirty="0">
                  <a:solidFill>
                    <a:srgbClr val="7F91B9"/>
                  </a:solidFill>
                  <a:latin typeface="Telegraf Bold Bold"/>
                </a:rPr>
                <a:t>Organisation du travail pendant la crise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163895"/>
              <a:ext cx="7699825" cy="5779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00184" lvl="1" indent="-200092">
                <a:lnSpc>
                  <a:spcPts val="2594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Suivi des patients atteints de pathologies chroniques stoppé et déprogrammation. </a:t>
              </a:r>
            </a:p>
            <a:p>
              <a:pPr marL="400184" lvl="1" indent="-200092">
                <a:lnSpc>
                  <a:spcPts val="2594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Mise en pause des travaux de recherche et des travaux de maintenance.</a:t>
              </a:r>
            </a:p>
            <a:p>
              <a:pPr marL="400184" lvl="1" indent="-200092">
                <a:lnSpc>
                  <a:spcPts val="2594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Régulation de l'absentéisme difficile. </a:t>
              </a:r>
            </a:p>
            <a:p>
              <a:pPr marL="400184" lvl="1" indent="-200092">
                <a:lnSpc>
                  <a:spcPts val="2594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Apprentissage des soignants sur le terrain et dans l'urgence. </a:t>
              </a:r>
            </a:p>
            <a:p>
              <a:pPr>
                <a:lnSpc>
                  <a:spcPts val="2594"/>
                </a:lnSpc>
              </a:pPr>
              <a:endParaRPr lang="en-US" sz="1853" dirty="0">
                <a:solidFill>
                  <a:srgbClr val="000000"/>
                </a:solidFill>
                <a:latin typeface="Telegraf Medium"/>
              </a:endParaRPr>
            </a:p>
            <a:p>
              <a:pPr>
                <a:lnSpc>
                  <a:spcPts val="2594"/>
                </a:lnSpc>
              </a:pPr>
              <a:endParaRPr lang="en-US" sz="1853" dirty="0">
                <a:solidFill>
                  <a:srgbClr val="000000"/>
                </a:solidFill>
                <a:latin typeface="Telegraf Medium"/>
              </a:endParaRPr>
            </a:p>
            <a:p>
              <a:pPr>
                <a:lnSpc>
                  <a:spcPts val="2594"/>
                </a:lnSpc>
              </a:pPr>
              <a:endParaRPr lang="en-US" sz="1853" dirty="0">
                <a:solidFill>
                  <a:srgbClr val="000000"/>
                </a:solidFill>
                <a:latin typeface="Telegraf Medium"/>
              </a:endParaRPr>
            </a:p>
            <a:p>
              <a:pPr>
                <a:lnSpc>
                  <a:spcPts val="2594"/>
                </a:lnSpc>
              </a:pPr>
              <a:endParaRPr lang="en-US" sz="1853" dirty="0">
                <a:solidFill>
                  <a:srgbClr val="000000"/>
                </a:solidFill>
                <a:latin typeface="Telegraf Medium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884104" y="733587"/>
            <a:ext cx="5804576" cy="3077509"/>
            <a:chOff x="0" y="-9525"/>
            <a:chExt cx="7739434" cy="410334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9525"/>
              <a:ext cx="7739434" cy="547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98"/>
                </a:lnSpc>
              </a:pPr>
              <a:r>
                <a:rPr lang="en-US" sz="3600" spc="-81" dirty="0">
                  <a:solidFill>
                    <a:srgbClr val="7F91B9"/>
                  </a:solidFill>
                  <a:latin typeface="Telegraf Bold Bold"/>
                </a:rPr>
                <a:t>Conditions de travail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42475"/>
              <a:ext cx="7739434" cy="3351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31607" lvl="1" indent="-215803">
                <a:lnSpc>
                  <a:spcPts val="2798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Anxiété, tension et stress chez les professionnels de santé.</a:t>
              </a:r>
            </a:p>
            <a:p>
              <a:pPr marL="431607" lvl="1" indent="-215803">
                <a:lnSpc>
                  <a:spcPts val="2798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Tensions sur les medicaments et les EPI </a:t>
              </a:r>
            </a:p>
            <a:p>
              <a:pPr marL="431607" lvl="1" indent="-215803">
                <a:lnSpc>
                  <a:spcPts val="2798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Rythme de travail intense (shift de </a:t>
              </a:r>
              <a:r>
                <a:rPr lang="en-US" sz="2400" dirty="0" smtClean="0">
                  <a:solidFill>
                    <a:srgbClr val="000000"/>
                  </a:solidFill>
                  <a:latin typeface="Telegraf Medium"/>
                </a:rPr>
                <a:t>12H, </a:t>
              </a: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activités chronophages, heures supplémentaires). 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84104" y="4968830"/>
            <a:ext cx="6387892" cy="9553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52192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88882" y="3124774"/>
            <a:ext cx="3921098" cy="37072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8804" y="0"/>
            <a:ext cx="2631176" cy="24876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664422"/>
            <a:ext cx="1985596" cy="187729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86607" y="2057400"/>
            <a:ext cx="8131171" cy="4584700"/>
            <a:chOff x="0" y="0"/>
            <a:chExt cx="10841561" cy="6112933"/>
          </a:xfrm>
        </p:grpSpPr>
        <p:sp>
          <p:nvSpPr>
            <p:cNvPr id="8" name="TextBox 8"/>
            <p:cNvSpPr txBox="1"/>
            <p:nvPr/>
          </p:nvSpPr>
          <p:spPr>
            <a:xfrm>
              <a:off x="0" y="-171450"/>
              <a:ext cx="10841561" cy="533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0400"/>
                </a:lnSpc>
              </a:pPr>
              <a:r>
                <a:rPr lang="en-US" sz="8000" spc="-240" dirty="0">
                  <a:solidFill>
                    <a:srgbClr val="363B58"/>
                  </a:solidFill>
                  <a:latin typeface="Telegraf Bold"/>
                </a:rPr>
                <a:t>Les difficultés mises en lumière  lors du RETEX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427133"/>
              <a:ext cx="10841561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4352192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86853" y="6716687"/>
            <a:ext cx="2658021" cy="251303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8884104" y="1437494"/>
            <a:ext cx="6387892" cy="3396798"/>
            <a:chOff x="0" y="-19049"/>
            <a:chExt cx="8517189" cy="452906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9049"/>
              <a:ext cx="8517189" cy="603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00"/>
                </a:lnSpc>
              </a:pPr>
              <a:r>
                <a:rPr lang="en-US" sz="4000" spc="-89" dirty="0">
                  <a:solidFill>
                    <a:srgbClr val="7F91B9"/>
                  </a:solidFill>
                  <a:latin typeface="Telegraf Bold Bold"/>
                </a:rPr>
                <a:t>Pilotage de crise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23789"/>
              <a:ext cx="8517189" cy="3686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Plan blanc jugé non adapté sur le long terme.</a:t>
              </a:r>
            </a:p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Agents de terrain mis de côté dans les processus de décision.</a:t>
              </a:r>
            </a:p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Recommandations de l'ARS et de l'Etat jugées pas toujours applicables  sur le terrain.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15188" y="2555669"/>
            <a:ext cx="1455368" cy="118546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8884104" y="5286760"/>
            <a:ext cx="6387892" cy="4206709"/>
            <a:chOff x="0" y="-19051"/>
            <a:chExt cx="8517189" cy="560894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19051"/>
              <a:ext cx="8517189" cy="1149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00"/>
                </a:lnSpc>
              </a:pPr>
              <a:r>
                <a:rPr lang="en-US" sz="3600" spc="-89" dirty="0">
                  <a:solidFill>
                    <a:srgbClr val="7F91B9"/>
                  </a:solidFill>
                  <a:latin typeface="Telegraf Bold Bold"/>
                </a:rPr>
                <a:t>Communication - Coordination -Concertation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382589"/>
              <a:ext cx="8517189" cy="4207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Circulation des informations jugée trop lente.</a:t>
              </a:r>
            </a:p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Peu de dispositifs pour faire remonter l'information aux organes de décisions. </a:t>
              </a:r>
            </a:p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Telegraf Medium"/>
                </a:rPr>
                <a:t>Des établissements répondant à des logiques de communication et d'organisation différentes.  </a:t>
              </a:r>
            </a:p>
            <a:p>
              <a:pPr>
                <a:lnSpc>
                  <a:spcPts val="3079"/>
                </a:lnSpc>
              </a:pPr>
              <a:endParaRPr lang="en-US" sz="2200" dirty="0">
                <a:solidFill>
                  <a:srgbClr val="000000"/>
                </a:solidFill>
                <a:latin typeface="Telegraf Medium"/>
              </a:endParaRP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50739" y="6417582"/>
            <a:ext cx="1384264" cy="13969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811" r="1221" b="29704"/>
          <a:stretch>
            <a:fillRect/>
          </a:stretch>
        </p:blipFill>
        <p:spPr>
          <a:xfrm>
            <a:off x="0" y="0"/>
            <a:ext cx="18288000" cy="831387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8313874"/>
            <a:ext cx="18288000" cy="2745155"/>
            <a:chOff x="0" y="0"/>
            <a:chExt cx="24384000" cy="366020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384000" cy="3660207"/>
            </a:xfrm>
            <a:prstGeom prst="rect">
              <a:avLst/>
            </a:prstGeom>
            <a:solidFill>
              <a:srgbClr val="7F91B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057947" y="768696"/>
              <a:ext cx="20268107" cy="896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40"/>
                </a:lnSpc>
              </a:pPr>
              <a:r>
                <a:rPr lang="en-US" sz="4400" spc="-132" dirty="0">
                  <a:solidFill>
                    <a:srgbClr val="DAD9D8"/>
                  </a:solidFill>
                  <a:latin typeface="Telegraf Bold"/>
                </a:rPr>
                <a:t>Les solutions mises en lumière lors du RETEX 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9686451"/>
            <a:ext cx="16230600" cy="0"/>
          </a:xfrm>
          <a:prstGeom prst="line">
            <a:avLst/>
          </a:prstGeom>
          <a:ln w="47625" cap="rnd">
            <a:solidFill>
              <a:srgbClr val="DAD9D8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884104" y="5603068"/>
            <a:ext cx="6387892" cy="9553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52192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086853" y="6716687"/>
            <a:ext cx="2658021" cy="25130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6172200"/>
            <a:ext cx="4352192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288882" y="3124774"/>
            <a:ext cx="3921098" cy="37072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8804" y="0"/>
            <a:ext cx="2631176" cy="24876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664422"/>
            <a:ext cx="1985596" cy="187729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86607" y="2057400"/>
            <a:ext cx="8131171" cy="4556125"/>
            <a:chOff x="0" y="0"/>
            <a:chExt cx="10841561" cy="607483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71450"/>
              <a:ext cx="10841561" cy="5293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0400"/>
                </a:lnSpc>
              </a:pPr>
              <a:r>
                <a:rPr lang="en-US" sz="8000" spc="-240" dirty="0">
                  <a:solidFill>
                    <a:srgbClr val="363B58"/>
                  </a:solidFill>
                  <a:latin typeface="Telegraf Bold"/>
                </a:rPr>
                <a:t>Les solutions mises en lumière  lors du RETEX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389033"/>
              <a:ext cx="10841561" cy="685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66003" y="6849564"/>
            <a:ext cx="1693297" cy="1418136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8884104" y="1682312"/>
            <a:ext cx="6387892" cy="3812488"/>
            <a:chOff x="0" y="-19051"/>
            <a:chExt cx="8517189" cy="508331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1"/>
              <a:ext cx="8517189" cy="585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00"/>
                </a:lnSpc>
              </a:pPr>
              <a:r>
                <a:rPr lang="en-US" sz="3600" spc="-89" dirty="0">
                  <a:solidFill>
                    <a:srgbClr val="7F91B9"/>
                  </a:solidFill>
                  <a:latin typeface="Telegraf Bold Bold"/>
                </a:rPr>
                <a:t>Conditions de travail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23789"/>
              <a:ext cx="8517189" cy="4240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Telegraf Medium"/>
                </a:rPr>
                <a:t>Grande motivation et volontarisme des personnels</a:t>
              </a:r>
            </a:p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Telegraf Medium"/>
                </a:rPr>
                <a:t>Inventivité, réactivité et adaptation des personnels</a:t>
              </a:r>
            </a:p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Telegraf Medium"/>
                </a:rPr>
                <a:t>Capacité de réorganisation des CHU :  déprogrammation, renforts, télétravail</a:t>
              </a:r>
            </a:p>
            <a:p>
              <a:pPr>
                <a:lnSpc>
                  <a:spcPts val="3079"/>
                </a:lnSpc>
              </a:pPr>
              <a:r>
                <a:rPr lang="en-US" sz="2200" dirty="0">
                  <a:solidFill>
                    <a:srgbClr val="000000"/>
                  </a:solidFill>
                  <a:latin typeface="Telegraf Medium"/>
                </a:rPr>
                <a:t>  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66003" y="2725478"/>
            <a:ext cx="1693297" cy="1508574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8884104" y="6079344"/>
            <a:ext cx="6387892" cy="2619854"/>
            <a:chOff x="0" y="-19051"/>
            <a:chExt cx="8517189" cy="349313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19051"/>
              <a:ext cx="8517189" cy="585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00"/>
                </a:lnSpc>
              </a:pPr>
              <a:r>
                <a:rPr lang="en-US" sz="3600" spc="-89" dirty="0">
                  <a:solidFill>
                    <a:srgbClr val="7F91B9"/>
                  </a:solidFill>
                  <a:latin typeface="Telegraf Bold Bold"/>
                </a:rPr>
                <a:t>Formation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23789"/>
              <a:ext cx="8517189" cy="2650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Telegraf Medium"/>
                </a:rPr>
                <a:t>Aucune compétence n’a manqué​</a:t>
              </a:r>
            </a:p>
            <a:p>
              <a:pPr marL="474980" lvl="1" indent="-237490">
                <a:lnSpc>
                  <a:spcPts val="3079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Telegraf Medium"/>
                </a:rPr>
                <a:t>Formation opérationnelle des renforts, directement sur le terrain avec la création de modules, de protocoles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493</Words>
  <Application>Microsoft Office PowerPoint</Application>
  <PresentationFormat>Personnalisé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Arimo</vt:lpstr>
      <vt:lpstr>Telegraf Bold</vt:lpstr>
      <vt:lpstr>Calibri</vt:lpstr>
      <vt:lpstr>Telegraf Light</vt:lpstr>
      <vt:lpstr>Telegraf Medium</vt:lpstr>
      <vt:lpstr>Arial</vt:lpstr>
      <vt:lpstr>Telegraf Medium Bold</vt:lpstr>
      <vt:lpstr>Telegraf Bold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Colloque 04 Juin </dc:title>
  <cp:lastModifiedBy>Huyon Martine</cp:lastModifiedBy>
  <cp:revision>5</cp:revision>
  <dcterms:created xsi:type="dcterms:W3CDTF">2006-08-16T00:00:00Z</dcterms:created>
  <dcterms:modified xsi:type="dcterms:W3CDTF">2021-06-03T15:26:37Z</dcterms:modified>
  <dc:identifier>DAEfghBX9w8</dc:identifier>
</cp:coreProperties>
</file>